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6" r:id="rId2"/>
    <p:sldId id="261" r:id="rId3"/>
    <p:sldId id="256" r:id="rId4"/>
    <p:sldId id="271" r:id="rId5"/>
    <p:sldId id="258" r:id="rId6"/>
    <p:sldId id="259" r:id="rId7"/>
    <p:sldId id="267" r:id="rId8"/>
    <p:sldId id="269" r:id="rId9"/>
    <p:sldId id="268" r:id="rId10"/>
    <p:sldId id="270" r:id="rId11"/>
    <p:sldId id="272" r:id="rId12"/>
    <p:sldId id="273" r:id="rId13"/>
    <p:sldId id="27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6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60"/>
    <p:restoredTop sz="97746"/>
  </p:normalViewPr>
  <p:slideViewPr>
    <p:cSldViewPr snapToGrid="0" snapToObjects="1">
      <p:cViewPr varScale="1">
        <p:scale>
          <a:sx n="107" d="100"/>
          <a:sy n="107" d="100"/>
        </p:scale>
        <p:origin x="19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242EB4-DF1F-5A40-8335-DD5878AF9029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17E29F-2933-B74F-A9AE-F122D36B9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205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7E29F-2933-B74F-A9AE-F122D36B936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032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7E29F-2933-B74F-A9AE-F122D36B936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147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46E7C-EAA4-A549-AB03-AD9FDFCCD4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4E2F39-7F66-514C-8B68-69C4A3233A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F5F8E-237E-724D-9340-CF70840C7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466D8-E1BE-A34A-AD1A-708D5859A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2E806-A9F8-DC4C-B064-13B40CFD9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848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33A9C-2610-5446-9EC2-9CFAFC4C9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A538AF-2D2B-AC47-B53C-5D760B51EA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80BA5-056A-CA4B-920B-BD0BC0288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CC15A-D44D-E943-91A3-12EC0AEE7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61F8D-AE97-654D-849E-E0E8CF86A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05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5BD9E6-4B3F-7A44-BB38-3296999F49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8506ED-20B9-F84D-8022-E9EAB9E030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9AF15-03B7-A94D-98B8-69FCB238E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15F52-0190-374A-B474-6379BD47B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1A97F-A29E-2940-80F9-4D0839A5F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881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5DC4D-866B-7842-B359-39BE777BC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40DC8-CE05-7843-B38A-DBCB8B167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F5538-5F10-C04B-99FD-ED9263F53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6AD43-C3A0-1C42-BA53-DB6815DEB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F3EF5-AB5A-6242-9AE1-DD74F84BC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381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33223-DE22-834B-A29F-7E345159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49109D-2FE8-1A4D-AB94-C592218C3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9AC89-BD9C-0143-97A1-42E78BB32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E43FC-019F-1544-B98A-C0AE2B61E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22708-69C8-1945-AD3F-8E77C61B4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98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CCBF1-E70E-8C4E-A0D1-AF689080F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7A3B3-8025-F647-8D4D-CD5C33A84C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C411FE-C84C-F444-A360-5F72F2EB9B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95EC30-25DE-334B-9C40-80878D530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EE328D-8C0A-7C44-AAB1-6CA55B275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48A6AB-74F9-D344-A866-199257290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439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9796-B4BF-CE45-B4C7-7C243D4EF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ABDD1-42E2-1A48-B14F-33D24C13F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9E269F-6417-1645-8384-127E4CFBFB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759D1F-CB71-F847-8A95-1DE17E7572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C52E14-315A-4142-8895-01A5B60CEC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DEBFA9-36E0-D646-A0FC-CA274159A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D4FF62-A1C5-CF40-B9F7-9481F3CE5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7F2602-CF28-E44E-B587-CD58F6A3E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46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394CF-3ABB-B544-AB48-02015E383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63FF6-FB20-AF4B-A629-847DB3462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4E94AE-C4EC-374D-9E27-03D5031E6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BD47E8-55AA-534C-862A-4F505C66B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411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984CDE-7778-5447-B790-1AFD1888F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EA1B7D-5C02-7545-864D-9984C4CE9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4710D-ACC5-C043-AF0F-9FE1A0FF0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830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D3C2F-3B3C-D84F-8602-D01267997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3CD0B-17F8-B549-A409-DAFB9773C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ADDDB-176C-9545-B20A-85294FEB8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790BB5-12E0-9F44-A55F-7A171F5ED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2D090-A171-984C-B234-2B6058BB3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27656-DA99-0945-949C-CC776534C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988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DF382-2122-5447-9354-156A792CF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83FF13-FB15-D14A-94BF-D59DE5FACD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846C4E-3950-E04E-88CD-9925A335E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70303B-AAF3-5849-AA76-00A93DE91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CDFCFE-317F-E54C-912C-923F8BE4B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3A3732-A034-0A4A-8480-731815BA0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577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27B6B8-1B92-DE42-8A45-F05A4F5DB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16F5E-FA9B-8646-B827-21E492AA2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E96A8-7517-6D40-8217-135BB6730D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911B3-9469-9E44-9427-81DC1550CCBA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E5DB4F-89FB-D546-AB50-76097475B3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98B43-9B50-B043-8DE2-7219BA7457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469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41B32-615D-EB45-ACCC-ABCBB5C45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" y="920751"/>
            <a:ext cx="10515600" cy="4768850"/>
          </a:xfrm>
        </p:spPr>
        <p:txBody>
          <a:bodyPr>
            <a:noAutofit/>
          </a:bodyPr>
          <a:lstStyle/>
          <a:p>
            <a:pPr algn="ctr"/>
            <a:r>
              <a:rPr lang="en-US" sz="9600" b="1" dirty="0">
                <a:solidFill>
                  <a:srgbClr val="0070C0"/>
                </a:solidFill>
              </a:rPr>
              <a:t>VpK</a:t>
            </a:r>
            <a:r>
              <a:rPr lang="en-US" sz="6000" b="1" dirty="0">
                <a:solidFill>
                  <a:srgbClr val="0070C0"/>
                </a:solidFill>
              </a:rPr>
              <a:t> </a:t>
            </a:r>
            <a:br>
              <a:rPr lang="en-US" sz="6000" b="1" dirty="0">
                <a:solidFill>
                  <a:srgbClr val="0070C0"/>
                </a:solidFill>
              </a:rPr>
            </a:br>
            <a:br>
              <a:rPr lang="en-US" sz="6000" b="1" dirty="0">
                <a:solidFill>
                  <a:srgbClr val="0070C0"/>
                </a:solidFill>
              </a:rPr>
            </a:br>
            <a:r>
              <a:rPr lang="en-US" sz="7200" b="1" dirty="0">
                <a:solidFill>
                  <a:srgbClr val="0070C0"/>
                </a:solidFill>
              </a:rPr>
              <a:t>Visual parsed Kubernetes</a:t>
            </a:r>
            <a:br>
              <a:rPr lang="en-US" sz="6000" b="1" dirty="0">
                <a:solidFill>
                  <a:srgbClr val="0070C0"/>
                </a:solidFill>
              </a:rPr>
            </a:br>
            <a:br>
              <a:rPr lang="en-US" sz="6000" b="1" dirty="0">
                <a:solidFill>
                  <a:srgbClr val="0070C0"/>
                </a:solidFill>
              </a:rPr>
            </a:b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775388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473F1A-DF00-D248-A1AF-0DE077C30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031" y="617518"/>
            <a:ext cx="8817295" cy="429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32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473F1A-DF00-D248-A1AF-0DE077C30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031" y="617518"/>
            <a:ext cx="8817295" cy="4299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041A9F-EB39-0B4C-9899-2AA5875AE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993" y="617518"/>
            <a:ext cx="8862177" cy="429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29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473F1A-DF00-D248-A1AF-0DE077C30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031" y="617518"/>
            <a:ext cx="8817295" cy="4299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041A9F-EB39-0B4C-9899-2AA5875AE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993" y="617518"/>
            <a:ext cx="8862177" cy="42998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489606-59A6-544A-933F-8885DA790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316" y="605645"/>
            <a:ext cx="8858986" cy="442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78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473F1A-DF00-D248-A1AF-0DE077C30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031" y="617518"/>
            <a:ext cx="8817295" cy="4299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041A9F-EB39-0B4C-9899-2AA5875AE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993" y="617518"/>
            <a:ext cx="8862177" cy="42998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489606-59A6-544A-933F-8885DA790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316" y="605645"/>
            <a:ext cx="8858986" cy="44294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2A1C5F-DA92-9D44-8A71-DD42607EA456}"/>
              </a:ext>
            </a:extLst>
          </p:cNvPr>
          <p:cNvSpPr/>
          <p:nvPr/>
        </p:nvSpPr>
        <p:spPr>
          <a:xfrm>
            <a:off x="1663163" y="605645"/>
            <a:ext cx="8908684" cy="4429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A5938F-8F4A-BB47-B925-D79A9C3DEA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2465" y="773188"/>
            <a:ext cx="3650244" cy="3627214"/>
          </a:xfrm>
          <a:prstGeom prst="rect">
            <a:avLst/>
          </a:prstGeom>
          <a:ln w="25400">
            <a:solidFill>
              <a:srgbClr val="326CE5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623A94-D5DA-B340-B0D8-B062408F63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5869316" y="871729"/>
            <a:ext cx="3928426" cy="2594983"/>
          </a:xfrm>
          <a:prstGeom prst="rect">
            <a:avLst/>
          </a:prstGeom>
          <a:ln w="25400">
            <a:solidFill>
              <a:srgbClr val="326CE5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46A4AD-7B49-D541-9728-DA556D1E71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7180" y="2856962"/>
            <a:ext cx="4869367" cy="2060402"/>
          </a:xfrm>
          <a:prstGeom prst="rect">
            <a:avLst/>
          </a:prstGeom>
          <a:ln w="25400">
            <a:solidFill>
              <a:srgbClr val="326CE5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1AB833-B05F-7C49-9B92-04766A7B9D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0728" y="2986645"/>
            <a:ext cx="1740682" cy="173261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7F99F93-D618-5547-A4ED-32738BE23BB9}"/>
              </a:ext>
            </a:extLst>
          </p:cNvPr>
          <p:cNvSpPr/>
          <p:nvPr/>
        </p:nvSpPr>
        <p:spPr>
          <a:xfrm>
            <a:off x="8633004" y="2982805"/>
            <a:ext cx="1742980" cy="1742980"/>
          </a:xfrm>
          <a:prstGeom prst="ellipse">
            <a:avLst/>
          </a:prstGeom>
          <a:noFill/>
          <a:ln w="25400">
            <a:solidFill>
              <a:srgbClr val="326C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22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41B32-615D-EB45-ACCC-ABCBB5C45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152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>
                <a:solidFill>
                  <a:srgbClr val="0070C0"/>
                </a:solidFill>
              </a:rPr>
              <a:t>VpK - Visual parsed Kubernetes What is it?</a:t>
            </a:r>
            <a:br>
              <a:rPr lang="en-US" sz="6000" b="1" dirty="0">
                <a:solidFill>
                  <a:srgbClr val="0070C0"/>
                </a:solidFill>
              </a:rPr>
            </a:br>
            <a:r>
              <a:rPr lang="en-US" sz="6000" b="1" dirty="0">
                <a:solidFill>
                  <a:srgbClr val="0070C0"/>
                </a:solidFill>
              </a:rPr>
              <a:t> </a:t>
            </a:r>
            <a:endParaRPr lang="en-US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B749E-81BA-4C4E-94E8-1BFDED3D8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273" y="1825625"/>
            <a:ext cx="11500625" cy="4351338"/>
          </a:xfrm>
        </p:spPr>
        <p:txBody>
          <a:bodyPr/>
          <a:lstStyle/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4000" b="1" dirty="0">
                <a:solidFill>
                  <a:srgbClr val="0070C0"/>
                </a:solidFill>
                <a:latin typeface="+mj-lt"/>
              </a:rPr>
              <a:t>VpK</a:t>
            </a:r>
            <a:r>
              <a:rPr lang="en-US" sz="4000" dirty="0">
                <a:solidFill>
                  <a:srgbClr val="0070C0"/>
                </a:solidFill>
                <a:latin typeface="+mj-lt"/>
              </a:rPr>
              <a:t> was created as the result of needing to understand and visualize what is defined in all those Kubernetes configuration files.</a:t>
            </a:r>
            <a:endParaRPr lang="en-US" sz="4000" b="1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3310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EBB4FF71-2575-6D4A-A622-6B4081DF5DB3}"/>
              </a:ext>
            </a:extLst>
          </p:cNvPr>
          <p:cNvSpPr txBox="1">
            <a:spLocks/>
          </p:cNvSpPr>
          <p:nvPr/>
        </p:nvSpPr>
        <p:spPr>
          <a:xfrm>
            <a:off x="945556" y="4926177"/>
            <a:ext cx="2508206" cy="10633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70C0"/>
                </a:solidFill>
              </a:rPr>
              <a:t>Application UI </a:t>
            </a:r>
          </a:p>
          <a:p>
            <a:r>
              <a:rPr lang="en-US" sz="1200" b="1" dirty="0">
                <a:solidFill>
                  <a:srgbClr val="0070C0"/>
                </a:solidFill>
              </a:rPr>
              <a:t>(</a:t>
            </a:r>
            <a:r>
              <a:rPr lang="en-US" sz="1400" b="1" dirty="0">
                <a:solidFill>
                  <a:srgbClr val="0070C0"/>
                </a:solidFill>
              </a:rPr>
              <a:t>Browser based</a:t>
            </a:r>
            <a:r>
              <a:rPr lang="en-US" sz="1200" b="1" dirty="0">
                <a:solidFill>
                  <a:srgbClr val="0070C0"/>
                </a:solidFill>
              </a:rPr>
              <a:t>)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8A9E95B-1FCB-9D42-BE20-FB8699AA6E78}"/>
              </a:ext>
            </a:extLst>
          </p:cNvPr>
          <p:cNvCxnSpPr>
            <a:cxnSpLocks/>
          </p:cNvCxnSpPr>
          <p:nvPr/>
        </p:nvCxnSpPr>
        <p:spPr>
          <a:xfrm>
            <a:off x="4540555" y="1869003"/>
            <a:ext cx="0" cy="3793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52AE302-DFEF-174F-B8C9-5CCCF21DCE41}"/>
              </a:ext>
            </a:extLst>
          </p:cNvPr>
          <p:cNvCxnSpPr>
            <a:cxnSpLocks/>
          </p:cNvCxnSpPr>
          <p:nvPr/>
        </p:nvCxnSpPr>
        <p:spPr>
          <a:xfrm>
            <a:off x="8396641" y="1793201"/>
            <a:ext cx="0" cy="3793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itle 1">
            <a:extLst>
              <a:ext uri="{FF2B5EF4-FFF2-40B4-BE49-F238E27FC236}">
                <a16:creationId xmlns:a16="http://schemas.microsoft.com/office/drawing/2014/main" id="{9087E051-9770-5342-866E-BE4DEA12ECC7}"/>
              </a:ext>
            </a:extLst>
          </p:cNvPr>
          <p:cNvSpPr txBox="1">
            <a:spLocks/>
          </p:cNvSpPr>
          <p:nvPr/>
        </p:nvSpPr>
        <p:spPr>
          <a:xfrm>
            <a:off x="5355036" y="5335145"/>
            <a:ext cx="2508206" cy="65435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70C0"/>
                </a:solidFill>
              </a:rPr>
              <a:t>Server </a:t>
            </a:r>
          </a:p>
          <a:p>
            <a:r>
              <a:rPr lang="en-US" sz="1300" b="1" dirty="0">
                <a:solidFill>
                  <a:srgbClr val="0070C0"/>
                </a:solidFill>
              </a:rPr>
              <a:t>(</a:t>
            </a:r>
            <a:r>
              <a:rPr lang="en-US" sz="1400" b="1" dirty="0">
                <a:solidFill>
                  <a:srgbClr val="0070C0"/>
                </a:solidFill>
              </a:rPr>
              <a:t>Node.js application</a:t>
            </a:r>
            <a:r>
              <a:rPr lang="en-US" sz="1300" b="1" dirty="0">
                <a:solidFill>
                  <a:srgbClr val="0070C0"/>
                </a:solidFill>
              </a:rPr>
              <a:t>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C311ABC-B809-444C-B21E-A778431D0563}"/>
              </a:ext>
            </a:extLst>
          </p:cNvPr>
          <p:cNvCxnSpPr>
            <a:cxnSpLocks/>
          </p:cNvCxnSpPr>
          <p:nvPr/>
        </p:nvCxnSpPr>
        <p:spPr>
          <a:xfrm>
            <a:off x="4143508" y="2936662"/>
            <a:ext cx="785842" cy="2111"/>
          </a:xfrm>
          <a:prstGeom prst="straightConnector1">
            <a:avLst/>
          </a:prstGeom>
          <a:ln w="508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9BE4D8D-3B2C-E14E-864E-4DBD270CF2E4}"/>
              </a:ext>
            </a:extLst>
          </p:cNvPr>
          <p:cNvCxnSpPr>
            <a:cxnSpLocks/>
          </p:cNvCxnSpPr>
          <p:nvPr/>
        </p:nvCxnSpPr>
        <p:spPr>
          <a:xfrm>
            <a:off x="7962852" y="2932530"/>
            <a:ext cx="855327" cy="0"/>
          </a:xfrm>
          <a:prstGeom prst="straightConnector1">
            <a:avLst/>
          </a:prstGeom>
          <a:ln w="508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tle 1">
            <a:extLst>
              <a:ext uri="{FF2B5EF4-FFF2-40B4-BE49-F238E27FC236}">
                <a16:creationId xmlns:a16="http://schemas.microsoft.com/office/drawing/2014/main" id="{8D54170B-6313-6242-A313-92CB3039C5D6}"/>
              </a:ext>
            </a:extLst>
          </p:cNvPr>
          <p:cNvSpPr txBox="1">
            <a:spLocks/>
          </p:cNvSpPr>
          <p:nvPr/>
        </p:nvSpPr>
        <p:spPr>
          <a:xfrm>
            <a:off x="1172547" y="257129"/>
            <a:ext cx="7492046" cy="6368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Visual parsed Kubernetes</a:t>
            </a:r>
          </a:p>
        </p:txBody>
      </p:sp>
      <p:sp>
        <p:nvSpPr>
          <p:cNvPr id="48" name="Right Brace 47">
            <a:extLst>
              <a:ext uri="{FF2B5EF4-FFF2-40B4-BE49-F238E27FC236}">
                <a16:creationId xmlns:a16="http://schemas.microsoft.com/office/drawing/2014/main" id="{8777F6AE-53F6-9343-A3C8-A90B646C931D}"/>
              </a:ext>
            </a:extLst>
          </p:cNvPr>
          <p:cNvSpPr/>
          <p:nvPr/>
        </p:nvSpPr>
        <p:spPr>
          <a:xfrm rot="5400000">
            <a:off x="4023621" y="2044772"/>
            <a:ext cx="580181" cy="8165848"/>
          </a:xfrm>
          <a:prstGeom prst="rightBrace">
            <a:avLst>
              <a:gd name="adj1" fmla="val 22288"/>
              <a:gd name="adj2" fmla="val 50000"/>
            </a:avLst>
          </a:prstGeom>
          <a:ln w="158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F01D4119-F07C-C743-8B01-23F3C407B151}"/>
              </a:ext>
            </a:extLst>
          </p:cNvPr>
          <p:cNvSpPr txBox="1">
            <a:spLocks/>
          </p:cNvSpPr>
          <p:nvPr/>
        </p:nvSpPr>
        <p:spPr>
          <a:xfrm>
            <a:off x="2112000" y="6287198"/>
            <a:ext cx="4403422" cy="43677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>
                <a:solidFill>
                  <a:srgbClr val="0070C0"/>
                </a:solidFill>
              </a:rPr>
              <a:t>Typically installed on desktop / laptop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016501-610E-D24A-B771-2FB018E698B8}"/>
              </a:ext>
            </a:extLst>
          </p:cNvPr>
          <p:cNvGrpSpPr/>
          <p:nvPr/>
        </p:nvGrpSpPr>
        <p:grpSpPr>
          <a:xfrm>
            <a:off x="5610831" y="4015531"/>
            <a:ext cx="1728715" cy="1105049"/>
            <a:chOff x="5374712" y="3759000"/>
            <a:chExt cx="1728715" cy="1105049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4110C073-6FD5-BE4F-817F-806AAAC7B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74712" y="4247471"/>
              <a:ext cx="730407" cy="616578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68DB22BF-A3F1-4B41-8B41-15FA573CD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1089" y="3973651"/>
              <a:ext cx="730407" cy="616578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4B77E993-6BAB-4542-B3BD-6D294CC85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3020" y="3759000"/>
              <a:ext cx="730407" cy="616578"/>
            </a:xfrm>
            <a:prstGeom prst="rect">
              <a:avLst/>
            </a:prstGeom>
          </p:spPr>
        </p:pic>
      </p:grpSp>
      <p:sp>
        <p:nvSpPr>
          <p:cNvPr id="60" name="Title 1">
            <a:extLst>
              <a:ext uri="{FF2B5EF4-FFF2-40B4-BE49-F238E27FC236}">
                <a16:creationId xmlns:a16="http://schemas.microsoft.com/office/drawing/2014/main" id="{F41BD78D-2269-9648-9BCD-8C6BBAA092A4}"/>
              </a:ext>
            </a:extLst>
          </p:cNvPr>
          <p:cNvSpPr txBox="1">
            <a:spLocks/>
          </p:cNvSpPr>
          <p:nvPr/>
        </p:nvSpPr>
        <p:spPr>
          <a:xfrm>
            <a:off x="8607277" y="5003635"/>
            <a:ext cx="2508206" cy="11240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>
                <a:solidFill>
                  <a:srgbClr val="0070C0"/>
                </a:solidFill>
              </a:rPr>
              <a:t>Supports most flavors of Kubernetes </a:t>
            </a:r>
            <a:r>
              <a:rPr lang="en-US" sz="1400" b="1" dirty="0" err="1">
                <a:solidFill>
                  <a:srgbClr val="0070C0"/>
                </a:solidFill>
              </a:rPr>
              <a:t>eg</a:t>
            </a:r>
            <a:r>
              <a:rPr lang="en-US" sz="1400" b="1" dirty="0">
                <a:solidFill>
                  <a:srgbClr val="0070C0"/>
                </a:solidFill>
              </a:rPr>
              <a:t> OpenShift, Minikube, MicroK8s, RKE, etc.</a:t>
            </a: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0BECB03F-499F-3346-96C0-A46951A24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990" y="1931935"/>
            <a:ext cx="2223825" cy="1458126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BDC550-DE02-E948-AB39-8CE444638D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788" y="3280065"/>
            <a:ext cx="2256652" cy="1418853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pic>
        <p:nvPicPr>
          <p:cNvPr id="8" name="Picture 7" descr="Bubble chart&#10;&#10;Description automatically generated">
            <a:extLst>
              <a:ext uri="{FF2B5EF4-FFF2-40B4-BE49-F238E27FC236}">
                <a16:creationId xmlns:a16="http://schemas.microsoft.com/office/drawing/2014/main" id="{F7434E3A-676D-034A-99DA-CC4E35B410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4428" y="4006432"/>
            <a:ext cx="1989283" cy="1409847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231C7C-6F28-7B42-92F3-0052006CA3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9519" y="1931935"/>
            <a:ext cx="2862654" cy="1580365"/>
          </a:xfrm>
          <a:prstGeom prst="rect">
            <a:avLst/>
          </a:prstGeom>
          <a:ln w="12700">
            <a:solidFill>
              <a:srgbClr val="326CE5"/>
            </a:solidFill>
          </a:ln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D84225E-3FE8-3849-B074-A1966C0B8E7E}"/>
              </a:ext>
            </a:extLst>
          </p:cNvPr>
          <p:cNvCxnSpPr>
            <a:cxnSpLocks/>
          </p:cNvCxnSpPr>
          <p:nvPr/>
        </p:nvCxnSpPr>
        <p:spPr>
          <a:xfrm flipV="1">
            <a:off x="6453957" y="3608046"/>
            <a:ext cx="0" cy="621791"/>
          </a:xfrm>
          <a:prstGeom prst="straightConnector1">
            <a:avLst/>
          </a:prstGeom>
          <a:ln w="508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Kubernetes v1.14: What you need to know - Red Hat Developer">
            <a:extLst>
              <a:ext uri="{FF2B5EF4-FFF2-40B4-BE49-F238E27FC236}">
                <a16:creationId xmlns:a16="http://schemas.microsoft.com/office/drawing/2014/main" id="{53F1665D-B1E0-BB48-BDE9-7B1821C97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5913" y="2230225"/>
            <a:ext cx="1235404" cy="119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itle 1">
            <a:extLst>
              <a:ext uri="{FF2B5EF4-FFF2-40B4-BE49-F238E27FC236}">
                <a16:creationId xmlns:a16="http://schemas.microsoft.com/office/drawing/2014/main" id="{C2D08B0E-1AAC-064D-A98A-2096F79FCD67}"/>
              </a:ext>
            </a:extLst>
          </p:cNvPr>
          <p:cNvSpPr txBox="1">
            <a:spLocks/>
          </p:cNvSpPr>
          <p:nvPr/>
        </p:nvSpPr>
        <p:spPr>
          <a:xfrm>
            <a:off x="8664593" y="1033875"/>
            <a:ext cx="2508206" cy="65435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 Rounded MT Bold" panose="020F0704030504030204" pitchFamily="34" charset="77"/>
              </a:rPr>
              <a:t>Kubernetes</a:t>
            </a:r>
            <a:endParaRPr lang="en-US" sz="1300" b="1" dirty="0">
              <a:latin typeface="Arial Rounded MT Bold" panose="020F0704030504030204" pitchFamily="34" charset="77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94C69AEE-A9FF-F64B-84C4-557145A7B1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952" y="224864"/>
            <a:ext cx="808614" cy="8086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CA3627-DA95-2648-886C-A1CC3DD7A3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98690" y="1108519"/>
            <a:ext cx="1092200" cy="698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96DBB2-CF4A-7F47-9106-E8F8A3ECAF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87440" y="1145039"/>
            <a:ext cx="570757" cy="6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223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8A9E95B-1FCB-9D42-BE20-FB8699AA6E78}"/>
              </a:ext>
            </a:extLst>
          </p:cNvPr>
          <p:cNvCxnSpPr>
            <a:cxnSpLocks/>
          </p:cNvCxnSpPr>
          <p:nvPr/>
        </p:nvCxnSpPr>
        <p:spPr>
          <a:xfrm>
            <a:off x="4540555" y="1002110"/>
            <a:ext cx="0" cy="3793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52AE302-DFEF-174F-B8C9-5CCCF21DCE41}"/>
              </a:ext>
            </a:extLst>
          </p:cNvPr>
          <p:cNvCxnSpPr>
            <a:cxnSpLocks/>
          </p:cNvCxnSpPr>
          <p:nvPr/>
        </p:nvCxnSpPr>
        <p:spPr>
          <a:xfrm>
            <a:off x="8141133" y="1002110"/>
            <a:ext cx="0" cy="3793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9BE4D8D-3B2C-E14E-864E-4DBD270CF2E4}"/>
              </a:ext>
            </a:extLst>
          </p:cNvPr>
          <p:cNvCxnSpPr>
            <a:cxnSpLocks/>
          </p:cNvCxnSpPr>
          <p:nvPr/>
        </p:nvCxnSpPr>
        <p:spPr>
          <a:xfrm>
            <a:off x="7713469" y="1707973"/>
            <a:ext cx="855327" cy="0"/>
          </a:xfrm>
          <a:prstGeom prst="straightConnector1">
            <a:avLst/>
          </a:prstGeom>
          <a:ln w="508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D73250-4117-7D4B-A1A9-CA0A2F2F5CBF}"/>
              </a:ext>
            </a:extLst>
          </p:cNvPr>
          <p:cNvGrpSpPr/>
          <p:nvPr/>
        </p:nvGrpSpPr>
        <p:grpSpPr>
          <a:xfrm>
            <a:off x="1107544" y="1156863"/>
            <a:ext cx="3061770" cy="3717691"/>
            <a:chOff x="1198282" y="1156863"/>
            <a:chExt cx="3061770" cy="3717691"/>
          </a:xfrm>
        </p:grpSpPr>
        <p:pic>
          <p:nvPicPr>
            <p:cNvPr id="6" name="Picture 5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0BECB03F-499F-3346-96C0-A46951A24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6461" y="1156863"/>
              <a:ext cx="2223825" cy="1458126"/>
            </a:xfrm>
            <a:prstGeom prst="rect">
              <a:avLst/>
            </a:prstGeom>
            <a:ln w="12700">
              <a:solidFill>
                <a:srgbClr val="0070C0"/>
              </a:solidFill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5BDC550-DE02-E948-AB39-8CE444638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8282" y="2286565"/>
              <a:ext cx="2256652" cy="1418853"/>
            </a:xfrm>
            <a:prstGeom prst="rect">
              <a:avLst/>
            </a:prstGeom>
            <a:ln w="12700">
              <a:solidFill>
                <a:srgbClr val="0070C0"/>
              </a:solidFill>
            </a:ln>
          </p:spPr>
        </p:pic>
        <p:pic>
          <p:nvPicPr>
            <p:cNvPr id="8" name="Picture 7" descr="Bubble chart&#10;&#10;Description automatically generated">
              <a:extLst>
                <a:ext uri="{FF2B5EF4-FFF2-40B4-BE49-F238E27FC236}">
                  <a16:creationId xmlns:a16="http://schemas.microsoft.com/office/drawing/2014/main" id="{F7434E3A-676D-034A-99DA-CC4E35B41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70769" y="3464707"/>
              <a:ext cx="1989283" cy="1409847"/>
            </a:xfrm>
            <a:prstGeom prst="rect">
              <a:avLst/>
            </a:prstGeom>
            <a:ln w="12700">
              <a:solidFill>
                <a:srgbClr val="0070C0"/>
              </a:solidFill>
            </a:ln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0F204D7-F6A0-9D46-839F-8B060BE7BE7C}"/>
              </a:ext>
            </a:extLst>
          </p:cNvPr>
          <p:cNvGrpSpPr/>
          <p:nvPr/>
        </p:nvGrpSpPr>
        <p:grpSpPr>
          <a:xfrm>
            <a:off x="1391342" y="141065"/>
            <a:ext cx="2508206" cy="853845"/>
            <a:chOff x="1348701" y="5207608"/>
            <a:chExt cx="2508206" cy="853845"/>
          </a:xfrm>
        </p:grpSpPr>
        <p:sp>
          <p:nvSpPr>
            <p:cNvPr id="39" name="Title 1">
              <a:extLst>
                <a:ext uri="{FF2B5EF4-FFF2-40B4-BE49-F238E27FC236}">
                  <a16:creationId xmlns:a16="http://schemas.microsoft.com/office/drawing/2014/main" id="{EBB4FF71-2575-6D4A-A622-6B4081DF5DB3}"/>
                </a:ext>
              </a:extLst>
            </p:cNvPr>
            <p:cNvSpPr txBox="1">
              <a:spLocks/>
            </p:cNvSpPr>
            <p:nvPr/>
          </p:nvSpPr>
          <p:spPr>
            <a:xfrm>
              <a:off x="1348701" y="5551385"/>
              <a:ext cx="2508206" cy="51006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 b="1" dirty="0">
                  <a:solidFill>
                    <a:srgbClr val="326CE5"/>
                  </a:solidFill>
                  <a:latin typeface="Arial Rounded MT Bold" panose="020F0704030504030204" pitchFamily="34" charset="77"/>
                </a:rPr>
                <a:t>Application UI 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296DBB2-CF4A-7F47-9106-E8F8A3ECA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29302" y="5207608"/>
              <a:ext cx="489982" cy="556523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F15E358-ADB6-664C-B880-68E680CA278B}"/>
              </a:ext>
            </a:extLst>
          </p:cNvPr>
          <p:cNvGrpSpPr/>
          <p:nvPr/>
        </p:nvGrpSpPr>
        <p:grpSpPr>
          <a:xfrm>
            <a:off x="5224830" y="1152549"/>
            <a:ext cx="2224943" cy="2817816"/>
            <a:chOff x="5354453" y="1394778"/>
            <a:chExt cx="2224943" cy="281781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0016501-610E-D24A-B771-2FB018E698B8}"/>
                </a:ext>
              </a:extLst>
            </p:cNvPr>
            <p:cNvGrpSpPr/>
            <p:nvPr/>
          </p:nvGrpSpPr>
          <p:grpSpPr>
            <a:xfrm>
              <a:off x="5855857" y="3464707"/>
              <a:ext cx="1169978" cy="747887"/>
              <a:chOff x="5374712" y="3759000"/>
              <a:chExt cx="1728715" cy="1105049"/>
            </a:xfrm>
          </p:grpSpPr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4110C073-6FD5-BE4F-817F-806AAAC7BB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74712" y="4247471"/>
                <a:ext cx="730407" cy="616578"/>
              </a:xfrm>
              <a:prstGeom prst="rect">
                <a:avLst/>
              </a:prstGeom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68DB22BF-A3F1-4B41-8B41-15FA573CDD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61089" y="3973651"/>
                <a:ext cx="730407" cy="616578"/>
              </a:xfrm>
              <a:prstGeom prst="rect">
                <a:avLst/>
              </a:prstGeom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4B77E993-6BAB-4542-B3BD-6D294CC857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73020" y="3759000"/>
                <a:ext cx="730407" cy="616578"/>
              </a:xfrm>
              <a:prstGeom prst="rect">
                <a:avLst/>
              </a:prstGeom>
            </p:spPr>
          </p:pic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4231C7C-6F28-7B42-92F3-0052006CA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54453" y="1394778"/>
              <a:ext cx="2224943" cy="1228308"/>
            </a:xfrm>
            <a:prstGeom prst="rect">
              <a:avLst/>
            </a:prstGeom>
            <a:ln w="12700">
              <a:solidFill>
                <a:srgbClr val="326CE5"/>
              </a:solidFill>
            </a:ln>
          </p:spPr>
        </p:pic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DD84225E-3FE8-3849-B074-A1966C0B8E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40846" y="2741153"/>
              <a:ext cx="0" cy="621791"/>
            </a:xfrm>
            <a:prstGeom prst="straightConnector1">
              <a:avLst/>
            </a:prstGeom>
            <a:ln w="508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30B245C-1FCD-6C49-9C99-3C43C5C5371C}"/>
              </a:ext>
            </a:extLst>
          </p:cNvPr>
          <p:cNvGrpSpPr/>
          <p:nvPr/>
        </p:nvGrpSpPr>
        <p:grpSpPr>
          <a:xfrm>
            <a:off x="5125839" y="83026"/>
            <a:ext cx="2508206" cy="911884"/>
            <a:chOff x="5083198" y="5149569"/>
            <a:chExt cx="2508206" cy="911884"/>
          </a:xfrm>
        </p:grpSpPr>
        <p:sp>
          <p:nvSpPr>
            <p:cNvPr id="43" name="Title 1">
              <a:extLst>
                <a:ext uri="{FF2B5EF4-FFF2-40B4-BE49-F238E27FC236}">
                  <a16:creationId xmlns:a16="http://schemas.microsoft.com/office/drawing/2014/main" id="{9087E051-9770-5342-866E-BE4DEA12ECC7}"/>
                </a:ext>
              </a:extLst>
            </p:cNvPr>
            <p:cNvSpPr txBox="1">
              <a:spLocks/>
            </p:cNvSpPr>
            <p:nvPr/>
          </p:nvSpPr>
          <p:spPr>
            <a:xfrm>
              <a:off x="5083198" y="5407101"/>
              <a:ext cx="2508206" cy="65435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 b="1" dirty="0">
                  <a:solidFill>
                    <a:srgbClr val="326CE5"/>
                  </a:solidFill>
                  <a:latin typeface="Arial Rounded MT Bold" panose="020F0704030504030204" pitchFamily="34" charset="77"/>
                </a:rPr>
                <a:t>Laptop 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61DE600-0F31-D84F-ABCC-64B804F88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75353" y="5149569"/>
              <a:ext cx="723897" cy="603248"/>
            </a:xfrm>
            <a:prstGeom prst="rect">
              <a:avLst/>
            </a:prstGeom>
          </p:spPr>
        </p:pic>
      </p:grpSp>
      <p:pic>
        <p:nvPicPr>
          <p:cNvPr id="1026" name="Picture 2" descr="Kubernetes v1.14: What you need to know - Red Hat Developer">
            <a:extLst>
              <a:ext uri="{FF2B5EF4-FFF2-40B4-BE49-F238E27FC236}">
                <a16:creationId xmlns:a16="http://schemas.microsoft.com/office/drawing/2014/main" id="{53F1665D-B1E0-BB48-BDE9-7B1821C97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296" y="1191707"/>
            <a:ext cx="1235404" cy="119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1E0EA92-4F88-BD46-8858-88B96B9467AD}"/>
              </a:ext>
            </a:extLst>
          </p:cNvPr>
          <p:cNvGrpSpPr/>
          <p:nvPr/>
        </p:nvGrpSpPr>
        <p:grpSpPr>
          <a:xfrm>
            <a:off x="8730536" y="141065"/>
            <a:ext cx="2508206" cy="853845"/>
            <a:chOff x="8687895" y="5207608"/>
            <a:chExt cx="2508206" cy="853845"/>
          </a:xfrm>
        </p:grpSpPr>
        <p:sp>
          <p:nvSpPr>
            <p:cNvPr id="70" name="Title 1">
              <a:extLst>
                <a:ext uri="{FF2B5EF4-FFF2-40B4-BE49-F238E27FC236}">
                  <a16:creationId xmlns:a16="http://schemas.microsoft.com/office/drawing/2014/main" id="{C2D08B0E-1AAC-064D-A98A-2096F79FCD67}"/>
                </a:ext>
              </a:extLst>
            </p:cNvPr>
            <p:cNvSpPr txBox="1">
              <a:spLocks/>
            </p:cNvSpPr>
            <p:nvPr/>
          </p:nvSpPr>
          <p:spPr>
            <a:xfrm>
              <a:off x="8687895" y="5407101"/>
              <a:ext cx="2508206" cy="65435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 b="1" dirty="0">
                  <a:solidFill>
                    <a:srgbClr val="326CE5"/>
                  </a:solidFill>
                  <a:latin typeface="Arial Rounded MT Bold" panose="020F0704030504030204" pitchFamily="34" charset="77"/>
                </a:rPr>
                <a:t>Kubernetes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A21A85C-C4F6-E74B-B1A4-A2ECF4233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15744" y="5207608"/>
              <a:ext cx="852508" cy="545209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77CC0B7-66C9-B44C-B025-B1EC4AEA5BD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4218" y="2545830"/>
            <a:ext cx="2975561" cy="1544566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E5CA46-E672-454F-A930-7E79A93432F3}"/>
              </a:ext>
            </a:extLst>
          </p:cNvPr>
          <p:cNvCxnSpPr>
            <a:cxnSpLocks/>
          </p:cNvCxnSpPr>
          <p:nvPr/>
        </p:nvCxnSpPr>
        <p:spPr>
          <a:xfrm>
            <a:off x="4112891" y="1707973"/>
            <a:ext cx="855327" cy="0"/>
          </a:xfrm>
          <a:prstGeom prst="straightConnector1">
            <a:avLst/>
          </a:prstGeom>
          <a:ln w="508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943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41B32-615D-EB45-ACCC-ABCBB5C45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6000" b="1" dirty="0">
                <a:solidFill>
                  <a:srgbClr val="0070C0"/>
                </a:solidFill>
              </a:rPr>
              <a:t>VpK - Visual parsed Kubernetes Prerequisites</a:t>
            </a:r>
            <a:endParaRPr lang="en-US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B749E-81BA-4C4E-94E8-1BFDED3D8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273" y="1825625"/>
            <a:ext cx="11500625" cy="4351338"/>
          </a:xfrm>
        </p:spPr>
        <p:txBody>
          <a:bodyPr/>
          <a:lstStyle/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r>
              <a:rPr lang="en-US" sz="4000" dirty="0">
                <a:solidFill>
                  <a:srgbClr val="0070C0"/>
                </a:solidFill>
              </a:rPr>
              <a:t>Web browser that supports html version 5</a:t>
            </a:r>
          </a:p>
          <a:p>
            <a:r>
              <a:rPr lang="en-US" sz="4000" dirty="0">
                <a:solidFill>
                  <a:srgbClr val="0070C0"/>
                </a:solidFill>
              </a:rPr>
              <a:t>node js is required to run the server component</a:t>
            </a:r>
          </a:p>
          <a:p>
            <a:r>
              <a:rPr lang="en-US" sz="4000" dirty="0">
                <a:solidFill>
                  <a:srgbClr val="0070C0"/>
                </a:solidFill>
              </a:rPr>
              <a:t>npm is required to install required node js packages </a:t>
            </a:r>
          </a:p>
          <a:p>
            <a:r>
              <a:rPr lang="en-US" sz="4000" dirty="0">
                <a:solidFill>
                  <a:srgbClr val="0070C0"/>
                </a:solidFill>
              </a:rPr>
              <a:t>kubectl command line tool, this is invoked by the server </a:t>
            </a:r>
          </a:p>
        </p:txBody>
      </p:sp>
    </p:spTree>
    <p:extLst>
      <p:ext uri="{BB962C8B-B14F-4D97-AF65-F5344CB8AC3E}">
        <p14:creationId xmlns:p14="http://schemas.microsoft.com/office/powerpoint/2010/main" val="1839838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41B32-615D-EB45-ACCC-ABCBB5C45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6000" b="1" dirty="0">
                <a:solidFill>
                  <a:srgbClr val="0070C0"/>
                </a:solidFill>
              </a:rPr>
              <a:t>VpK - Visual parsed Kubernetes Getting started</a:t>
            </a:r>
            <a:endParaRPr lang="en-US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B749E-81BA-4C4E-94E8-1BFDED3D8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273" y="1825625"/>
            <a:ext cx="11500625" cy="4351338"/>
          </a:xfrm>
        </p:spPr>
        <p:txBody>
          <a:bodyPr/>
          <a:lstStyle/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4000" dirty="0">
                <a:solidFill>
                  <a:srgbClr val="0070C0"/>
                </a:solidFill>
              </a:rPr>
              <a:t>Clone or download source code from GitHub link: </a:t>
            </a:r>
          </a:p>
          <a:p>
            <a:pPr marL="0" indent="0">
              <a:buNone/>
            </a:pPr>
            <a:endParaRPr lang="en-US" sz="4000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4000" dirty="0">
                <a:solidFill>
                  <a:srgbClr val="0070C0"/>
                </a:solidFill>
              </a:rPr>
              <a:t>https://github.com/IBM-ICP-CoC/VpK</a:t>
            </a:r>
          </a:p>
        </p:txBody>
      </p:sp>
    </p:spTree>
    <p:extLst>
      <p:ext uri="{BB962C8B-B14F-4D97-AF65-F5344CB8AC3E}">
        <p14:creationId xmlns:p14="http://schemas.microsoft.com/office/powerpoint/2010/main" val="3580656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41B32-615D-EB45-ACCC-ABCBB5C45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6000" b="1" dirty="0">
                <a:solidFill>
                  <a:srgbClr val="0070C0"/>
                </a:solidFill>
              </a:rPr>
              <a:t>VpK - Visual parsed Kubernetes User Guide</a:t>
            </a:r>
            <a:endParaRPr lang="en-US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B749E-81BA-4C4E-94E8-1BFDED3D8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273" y="1825625"/>
            <a:ext cx="11500625" cy="4351338"/>
          </a:xfrm>
        </p:spPr>
        <p:txBody>
          <a:bodyPr/>
          <a:lstStyle/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4000" dirty="0">
                <a:solidFill>
                  <a:srgbClr val="0070C0"/>
                </a:solidFill>
              </a:rPr>
              <a:t>The user guide and installation documentation is available at the same GitHub link: </a:t>
            </a:r>
          </a:p>
          <a:p>
            <a:pPr marL="0" indent="0">
              <a:buNone/>
            </a:pPr>
            <a:endParaRPr lang="en-US" sz="4000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4000" dirty="0">
                <a:solidFill>
                  <a:srgbClr val="0070C0"/>
                </a:solidFill>
              </a:rPr>
              <a:t>https://github.com/IBM-ICP-CoC/VpK</a:t>
            </a:r>
          </a:p>
        </p:txBody>
      </p:sp>
    </p:spTree>
    <p:extLst>
      <p:ext uri="{BB962C8B-B14F-4D97-AF65-F5344CB8AC3E}">
        <p14:creationId xmlns:p14="http://schemas.microsoft.com/office/powerpoint/2010/main" val="1827903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07B4BA9E-7125-3146-B887-850499ECDA4E}"/>
              </a:ext>
            </a:extLst>
          </p:cNvPr>
          <p:cNvGrpSpPr/>
          <p:nvPr/>
        </p:nvGrpSpPr>
        <p:grpSpPr>
          <a:xfrm>
            <a:off x="94593" y="147140"/>
            <a:ext cx="10415220" cy="5591503"/>
            <a:chOff x="94593" y="147140"/>
            <a:chExt cx="10415220" cy="559150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AEFB655-01A2-9847-A87F-B7C0BFAADF49}"/>
                </a:ext>
              </a:extLst>
            </p:cNvPr>
            <p:cNvSpPr/>
            <p:nvPr/>
          </p:nvSpPr>
          <p:spPr>
            <a:xfrm>
              <a:off x="94593" y="147140"/>
              <a:ext cx="10415220" cy="5591503"/>
            </a:xfrm>
            <a:prstGeom prst="rect">
              <a:avLst/>
            </a:prstGeom>
            <a:solidFill>
              <a:srgbClr val="326C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 Diagonal Corner Rectangle 8">
              <a:extLst>
                <a:ext uri="{FF2B5EF4-FFF2-40B4-BE49-F238E27FC236}">
                  <a16:creationId xmlns:a16="http://schemas.microsoft.com/office/drawing/2014/main" id="{94F86745-4F7F-AE4C-B5C0-BE95988A92DA}"/>
                </a:ext>
              </a:extLst>
            </p:cNvPr>
            <p:cNvSpPr/>
            <p:nvPr/>
          </p:nvSpPr>
          <p:spPr>
            <a:xfrm>
              <a:off x="512522" y="413682"/>
              <a:ext cx="9560513" cy="5044966"/>
            </a:xfrm>
            <a:prstGeom prst="round2Diag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4317197C-BC88-4947-A65F-4E241458E403}"/>
                </a:ext>
              </a:extLst>
            </p:cNvPr>
            <p:cNvSpPr txBox="1">
              <a:spLocks/>
            </p:cNvSpPr>
            <p:nvPr/>
          </p:nvSpPr>
          <p:spPr>
            <a:xfrm>
              <a:off x="1609491" y="586847"/>
              <a:ext cx="5956545" cy="532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400" dirty="0">
                  <a:solidFill>
                    <a:srgbClr val="326CE5"/>
                  </a:solidFill>
                  <a:latin typeface="Arial Rounded MT Bold" panose="020F0704030504030204" pitchFamily="34" charset="77"/>
                </a:rPr>
                <a:t>Visual parsed Kubernetes </a:t>
              </a: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79EA0C50-138A-6E46-9DEB-6742890B2FFB}"/>
                </a:ext>
              </a:extLst>
            </p:cNvPr>
            <p:cNvSpPr txBox="1">
              <a:spLocks/>
            </p:cNvSpPr>
            <p:nvPr/>
          </p:nvSpPr>
          <p:spPr>
            <a:xfrm>
              <a:off x="4088678" y="1344993"/>
              <a:ext cx="5741042" cy="1305500"/>
            </a:xfrm>
            <a:prstGeom prst="rect">
              <a:avLst/>
            </a:prstGeom>
          </p:spPr>
          <p:txBody>
            <a:bodyPr vert="horz" lIns="91440" tIns="45720" rIns="91440" bIns="45720" rtlCol="0" anchor="b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endParaRPr>
            </a:p>
            <a:p>
              <a:endPara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endParaRPr>
            </a:p>
            <a:p>
              <a:endPara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endParaRPr>
            </a:p>
            <a:p>
              <a:endPara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endParaRPr>
            </a:p>
            <a:p>
              <a:endPara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endParaRPr>
            </a:p>
            <a:p>
              <a:r>
                <a:rPr lang="en-US" sz="3200" dirty="0">
                  <a:latin typeface="+mn-lt"/>
                </a:rPr>
                <a:t>Video coming soon</a:t>
              </a:r>
              <a:endParaRPr lang="en-US" sz="2400" dirty="0">
                <a:latin typeface="+mn-lt"/>
              </a:endParaRPr>
            </a:p>
            <a:p>
              <a:endParaRPr lang="en-US" sz="3200" dirty="0">
                <a:latin typeface="Arial Rounded MT Bold" panose="020F0704030504030204" pitchFamily="34" charset="77"/>
              </a:endParaRPr>
            </a:p>
          </p:txBody>
        </p:sp>
        <p:pic>
          <p:nvPicPr>
            <p:cNvPr id="13" name="Picture 12" descr="Icon&#10;&#10;Description automatically generated">
              <a:extLst>
                <a:ext uri="{FF2B5EF4-FFF2-40B4-BE49-F238E27FC236}">
                  <a16:creationId xmlns:a16="http://schemas.microsoft.com/office/drawing/2014/main" id="{EA27D5B2-9E4B-3742-B4A1-1BBFC1F2A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3294" y="564352"/>
              <a:ext cx="712570" cy="712570"/>
            </a:xfrm>
            <a:prstGeom prst="rect">
              <a:avLst/>
            </a:prstGeom>
          </p:spPr>
        </p:pic>
        <p:pic>
          <p:nvPicPr>
            <p:cNvPr id="4" name="Picture 3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06768F72-F13D-E646-9917-A9BA7C973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350" y="3815115"/>
              <a:ext cx="2232108" cy="1442267"/>
            </a:xfrm>
            <a:prstGeom prst="rect">
              <a:avLst/>
            </a:prstGeom>
            <a:ln w="12700">
              <a:solidFill>
                <a:srgbClr val="0070C0"/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285055F-6E73-BD40-B954-0D984FAAB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9408" y="1318050"/>
              <a:ext cx="2545743" cy="1600617"/>
            </a:xfrm>
            <a:prstGeom prst="rect">
              <a:avLst/>
            </a:prstGeom>
            <a:ln w="12700">
              <a:solidFill>
                <a:srgbClr val="0070C0"/>
              </a:solidFill>
            </a:ln>
          </p:spPr>
        </p:pic>
        <p:pic>
          <p:nvPicPr>
            <p:cNvPr id="16" name="Picture 15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4608609F-632D-9D41-B27F-D315E64F0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1633" y="2774562"/>
              <a:ext cx="1176014" cy="1167825"/>
            </a:xfrm>
            <a:prstGeom prst="rect">
              <a:avLst/>
            </a:prstGeom>
            <a:ln>
              <a:solidFill>
                <a:srgbClr val="326CE5"/>
              </a:solidFill>
            </a:ln>
          </p:spPr>
        </p:pic>
        <p:pic>
          <p:nvPicPr>
            <p:cNvPr id="5" name="Picture 4" descr="Bubble chart&#10;&#10;Description automatically generated">
              <a:extLst>
                <a:ext uri="{FF2B5EF4-FFF2-40B4-BE49-F238E27FC236}">
                  <a16:creationId xmlns:a16="http://schemas.microsoft.com/office/drawing/2014/main" id="{7D00AE97-5040-9E4E-93AD-19911E4FE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62277" y="4041242"/>
              <a:ext cx="2158367" cy="1348444"/>
            </a:xfrm>
            <a:prstGeom prst="rect">
              <a:avLst/>
            </a:prstGeom>
            <a:ln w="12700">
              <a:solidFill>
                <a:srgbClr val="0070C0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49CD72F-C91D-A044-AE16-3936BEDBF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2316" y="3047000"/>
              <a:ext cx="1667479" cy="892334"/>
            </a:xfrm>
            <a:prstGeom prst="rect">
              <a:avLst/>
            </a:prstGeom>
            <a:ln>
              <a:solidFill>
                <a:srgbClr val="326CE5"/>
              </a:solidFill>
            </a:ln>
          </p:spPr>
        </p:pic>
        <p:pic>
          <p:nvPicPr>
            <p:cNvPr id="18" name="Picture 17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B978C727-F9FC-0444-9161-B4B20CB86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68407" y="2879038"/>
              <a:ext cx="2175215" cy="1305500"/>
            </a:xfrm>
            <a:prstGeom prst="rect">
              <a:avLst/>
            </a:prstGeom>
          </p:spPr>
        </p:pic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FE4E105-4C6C-C042-B220-0569D473E162}"/>
                </a:ext>
              </a:extLst>
            </p:cNvPr>
            <p:cNvSpPr/>
            <p:nvPr/>
          </p:nvSpPr>
          <p:spPr>
            <a:xfrm>
              <a:off x="4088677" y="1298671"/>
              <a:ext cx="5741043" cy="1305500"/>
            </a:xfrm>
            <a:prstGeom prst="roundRect">
              <a:avLst/>
            </a:prstGeom>
            <a:noFill/>
            <a:ln w="25400">
              <a:solidFill>
                <a:srgbClr val="326C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3741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07B4BA9E-7125-3146-B887-850499ECDA4E}"/>
              </a:ext>
            </a:extLst>
          </p:cNvPr>
          <p:cNvGrpSpPr/>
          <p:nvPr/>
        </p:nvGrpSpPr>
        <p:grpSpPr>
          <a:xfrm>
            <a:off x="94593" y="147140"/>
            <a:ext cx="10415220" cy="5591503"/>
            <a:chOff x="94593" y="147140"/>
            <a:chExt cx="10415220" cy="559150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AEFB655-01A2-9847-A87F-B7C0BFAADF49}"/>
                </a:ext>
              </a:extLst>
            </p:cNvPr>
            <p:cNvSpPr/>
            <p:nvPr/>
          </p:nvSpPr>
          <p:spPr>
            <a:xfrm>
              <a:off x="94593" y="147140"/>
              <a:ext cx="10415220" cy="5591503"/>
            </a:xfrm>
            <a:prstGeom prst="rect">
              <a:avLst/>
            </a:prstGeom>
            <a:solidFill>
              <a:srgbClr val="326C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 Diagonal Corner Rectangle 8">
              <a:extLst>
                <a:ext uri="{FF2B5EF4-FFF2-40B4-BE49-F238E27FC236}">
                  <a16:creationId xmlns:a16="http://schemas.microsoft.com/office/drawing/2014/main" id="{94F86745-4F7F-AE4C-B5C0-BE95988A92DA}"/>
                </a:ext>
              </a:extLst>
            </p:cNvPr>
            <p:cNvSpPr/>
            <p:nvPr/>
          </p:nvSpPr>
          <p:spPr>
            <a:xfrm>
              <a:off x="512522" y="413682"/>
              <a:ext cx="9560513" cy="5044966"/>
            </a:xfrm>
            <a:prstGeom prst="round2Diag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4317197C-BC88-4947-A65F-4E241458E403}"/>
                </a:ext>
              </a:extLst>
            </p:cNvPr>
            <p:cNvSpPr txBox="1">
              <a:spLocks/>
            </p:cNvSpPr>
            <p:nvPr/>
          </p:nvSpPr>
          <p:spPr>
            <a:xfrm>
              <a:off x="1609491" y="586847"/>
              <a:ext cx="5956545" cy="532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400" dirty="0">
                  <a:solidFill>
                    <a:srgbClr val="326CE5"/>
                  </a:solidFill>
                  <a:latin typeface="Arial Rounded MT Bold" panose="020F0704030504030204" pitchFamily="34" charset="77"/>
                </a:rPr>
                <a:t>Visual parsed Kubernetes </a:t>
              </a: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79EA0C50-138A-6E46-9DEB-6742890B2FFB}"/>
                </a:ext>
              </a:extLst>
            </p:cNvPr>
            <p:cNvSpPr txBox="1">
              <a:spLocks/>
            </p:cNvSpPr>
            <p:nvPr/>
          </p:nvSpPr>
          <p:spPr>
            <a:xfrm>
              <a:off x="4082377" y="1469062"/>
              <a:ext cx="5741042" cy="1305500"/>
            </a:xfrm>
            <a:prstGeom prst="rect">
              <a:avLst/>
            </a:prstGeom>
          </p:spPr>
          <p:txBody>
            <a:bodyPr vert="horz" lIns="91440" tIns="45720" rIns="91440" bIns="45720" rtlCol="0" anchor="b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endParaRPr>
            </a:p>
            <a:p>
              <a:endPara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endParaRPr>
            </a:p>
            <a:p>
              <a:endPara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endParaRPr>
            </a:p>
            <a:p>
              <a:endPara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endParaRPr>
            </a:p>
            <a:p>
              <a:endPara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endParaRPr>
            </a:p>
            <a:p>
              <a:r>
                <a:rPr lang="en-US" sz="3200" dirty="0">
                  <a:latin typeface="+mn-lt"/>
                </a:rPr>
                <a:t>Getting started</a:t>
              </a:r>
              <a:endParaRPr lang="en-US" sz="2400" dirty="0">
                <a:latin typeface="+mn-lt"/>
              </a:endParaRPr>
            </a:p>
            <a:p>
              <a:r>
                <a:rPr lang="en-US" sz="2400" dirty="0">
                  <a:latin typeface="+mn-lt"/>
                </a:rPr>
                <a:t>Installation and initial use</a:t>
              </a:r>
            </a:p>
            <a:p>
              <a:endParaRPr lang="en-US" sz="3200" dirty="0">
                <a:latin typeface="Arial Rounded MT Bold" panose="020F0704030504030204" pitchFamily="34" charset="77"/>
              </a:endParaRPr>
            </a:p>
          </p:txBody>
        </p:sp>
        <p:pic>
          <p:nvPicPr>
            <p:cNvPr id="13" name="Picture 12" descr="Icon&#10;&#10;Description automatically generated">
              <a:extLst>
                <a:ext uri="{FF2B5EF4-FFF2-40B4-BE49-F238E27FC236}">
                  <a16:creationId xmlns:a16="http://schemas.microsoft.com/office/drawing/2014/main" id="{EA27D5B2-9E4B-3742-B4A1-1BBFC1F2A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3294" y="564352"/>
              <a:ext cx="712570" cy="712570"/>
            </a:xfrm>
            <a:prstGeom prst="rect">
              <a:avLst/>
            </a:prstGeom>
          </p:spPr>
        </p:pic>
        <p:pic>
          <p:nvPicPr>
            <p:cNvPr id="4" name="Picture 3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06768F72-F13D-E646-9917-A9BA7C973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350" y="3815115"/>
              <a:ext cx="2232108" cy="1442267"/>
            </a:xfrm>
            <a:prstGeom prst="rect">
              <a:avLst/>
            </a:prstGeom>
            <a:ln w="12700">
              <a:solidFill>
                <a:srgbClr val="0070C0"/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285055F-6E73-BD40-B954-0D984FAAB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9408" y="1318050"/>
              <a:ext cx="2545743" cy="1600617"/>
            </a:xfrm>
            <a:prstGeom prst="rect">
              <a:avLst/>
            </a:prstGeom>
            <a:ln w="12700">
              <a:solidFill>
                <a:srgbClr val="0070C0"/>
              </a:solidFill>
            </a:ln>
          </p:spPr>
        </p:pic>
        <p:pic>
          <p:nvPicPr>
            <p:cNvPr id="16" name="Picture 15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4608609F-632D-9D41-B27F-D315E64F0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1633" y="2774562"/>
              <a:ext cx="1176014" cy="1167825"/>
            </a:xfrm>
            <a:prstGeom prst="rect">
              <a:avLst/>
            </a:prstGeom>
            <a:ln>
              <a:solidFill>
                <a:srgbClr val="326CE5"/>
              </a:solidFill>
            </a:ln>
          </p:spPr>
        </p:pic>
        <p:pic>
          <p:nvPicPr>
            <p:cNvPr id="5" name="Picture 4" descr="Bubble chart&#10;&#10;Description automatically generated">
              <a:extLst>
                <a:ext uri="{FF2B5EF4-FFF2-40B4-BE49-F238E27FC236}">
                  <a16:creationId xmlns:a16="http://schemas.microsoft.com/office/drawing/2014/main" id="{7D00AE97-5040-9E4E-93AD-19911E4FE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62277" y="4041242"/>
              <a:ext cx="2158367" cy="1348444"/>
            </a:xfrm>
            <a:prstGeom prst="rect">
              <a:avLst/>
            </a:prstGeom>
            <a:ln w="12700">
              <a:solidFill>
                <a:srgbClr val="0070C0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49CD72F-C91D-A044-AE16-3936BEDBF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2316" y="3047000"/>
              <a:ext cx="1667479" cy="892334"/>
            </a:xfrm>
            <a:prstGeom prst="rect">
              <a:avLst/>
            </a:prstGeom>
            <a:ln>
              <a:solidFill>
                <a:srgbClr val="326CE5"/>
              </a:solidFill>
            </a:ln>
          </p:spPr>
        </p:pic>
        <p:pic>
          <p:nvPicPr>
            <p:cNvPr id="18" name="Picture 17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B978C727-F9FC-0444-9161-B4B20CB86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68407" y="2879038"/>
              <a:ext cx="2175215" cy="1305500"/>
            </a:xfrm>
            <a:prstGeom prst="rect">
              <a:avLst/>
            </a:prstGeom>
          </p:spPr>
        </p:pic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FE4E105-4C6C-C042-B220-0569D473E162}"/>
                </a:ext>
              </a:extLst>
            </p:cNvPr>
            <p:cNvSpPr/>
            <p:nvPr/>
          </p:nvSpPr>
          <p:spPr>
            <a:xfrm>
              <a:off x="4088677" y="1298671"/>
              <a:ext cx="5741043" cy="1305500"/>
            </a:xfrm>
            <a:prstGeom prst="roundRect">
              <a:avLst/>
            </a:prstGeom>
            <a:noFill/>
            <a:ln w="25400">
              <a:solidFill>
                <a:srgbClr val="326C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806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1865</TotalTime>
  <Words>198</Words>
  <Application>Microsoft Macintosh PowerPoint</Application>
  <PresentationFormat>Widescreen</PresentationFormat>
  <Paragraphs>51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Arial Rounded MT Bold</vt:lpstr>
      <vt:lpstr>Calibri</vt:lpstr>
      <vt:lpstr>Calibri Light</vt:lpstr>
      <vt:lpstr>Office Theme</vt:lpstr>
      <vt:lpstr>VpK   Visual parsed Kubernetes  </vt:lpstr>
      <vt:lpstr>VpK - Visual parsed Kubernetes What is it?  </vt:lpstr>
      <vt:lpstr>PowerPoint Presentation</vt:lpstr>
      <vt:lpstr>PowerPoint Presentation</vt:lpstr>
      <vt:lpstr>VpK - Visual parsed Kubernetes Prerequisites</vt:lpstr>
      <vt:lpstr>VpK - Visual parsed Kubernetes Getting started</vt:lpstr>
      <vt:lpstr>VpK - Visual parsed Kubernetes User Guide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parsed Kubernetes (VpK) architecture</dc:title>
  <dc:creator>Dave Weilert</dc:creator>
  <cp:lastModifiedBy>Dave Weilert</cp:lastModifiedBy>
  <cp:revision>31</cp:revision>
  <dcterms:created xsi:type="dcterms:W3CDTF">2018-07-07T20:39:41Z</dcterms:created>
  <dcterms:modified xsi:type="dcterms:W3CDTF">2020-12-15T03:24:15Z</dcterms:modified>
</cp:coreProperties>
</file>